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1931"/>
    <a:srgbClr val="116358"/>
    <a:srgbClr val="233616"/>
    <a:srgbClr val="106131"/>
    <a:srgbClr val="DAA820"/>
    <a:srgbClr val="92D050"/>
    <a:srgbClr val="344F21"/>
    <a:srgbClr val="FFFFFF"/>
    <a:srgbClr val="F19759"/>
    <a:srgbClr val="35B5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21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9782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319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199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5026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09976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46705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280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01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4717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6535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6502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45740-FB41-4148-9E9F-CED2772EB8A9}" type="datetimeFigureOut">
              <a:rPr lang="hu-HU" smtClean="0"/>
              <a:t>2025.12.16.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E38E21-775C-436B-B491-8C6EA867892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46664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572998" y="228382"/>
            <a:ext cx="5615189" cy="1223494"/>
          </a:xfrm>
        </p:spPr>
        <p:txBody>
          <a:bodyPr>
            <a:noAutofit/>
            <a:scene3d>
              <a:camera prst="orthographicFront"/>
              <a:lightRig rig="threePt" dir="t"/>
            </a:scene3d>
            <a:sp3d extrusionH="57150">
              <a:bevelT w="57150" h="38100" prst="hardEdge"/>
              <a:bevelB w="38100" h="38100"/>
            </a:sp3d>
          </a:bodyPr>
          <a:lstStyle/>
          <a:p>
            <a:r>
              <a:rPr lang="hu-HU" sz="7200" b="1" i="1" dirty="0">
                <a:gradFill flip="none" rotWithShape="1">
                  <a:gsLst>
                    <a:gs pos="0">
                      <a:srgbClr val="254275"/>
                    </a:gs>
                    <a:gs pos="8000">
                      <a:srgbClr val="268279"/>
                    </a:gs>
                    <a:gs pos="32000">
                      <a:srgbClr val="35B5A9"/>
                    </a:gs>
                    <a:gs pos="100000">
                      <a:srgbClr val="F19759"/>
                    </a:gs>
                    <a:gs pos="63000">
                      <a:srgbClr val="92D050"/>
                    </a:gs>
                  </a:gsLst>
                  <a:lin ang="0" scaled="1"/>
                  <a:tileRect/>
                </a:gradFill>
                <a:effectLst>
                  <a:outerShdw blurRad="50800" dist="38100" algn="l">
                    <a:srgbClr val="000000">
                      <a:alpha val="40000"/>
                    </a:srgbClr>
                  </a:outerShdw>
                </a:effectLst>
                <a:latin typeface="Berlin Sans FB Demi" panose="020E0802020502020306" pitchFamily="34" charset="0"/>
              </a:rPr>
              <a:t>PoliceMail</a:t>
            </a:r>
            <a:endParaRPr lang="hu-HU" sz="7200" dirty="0">
              <a:gradFill flip="none" rotWithShape="1">
                <a:gsLst>
                  <a:gs pos="0">
                    <a:srgbClr val="254275"/>
                  </a:gs>
                  <a:gs pos="8000">
                    <a:srgbClr val="268279"/>
                  </a:gs>
                  <a:gs pos="32000">
                    <a:srgbClr val="35B5A9"/>
                  </a:gs>
                  <a:gs pos="100000">
                    <a:srgbClr val="F19759"/>
                  </a:gs>
                  <a:gs pos="63000">
                    <a:srgbClr val="92D050"/>
                  </a:gs>
                </a:gsLst>
                <a:lin ang="0" scaled="1"/>
                <a:tileRect/>
              </a:gradFill>
              <a:latin typeface="Berlin Sans FB Demi" panose="020E0802020502020306" pitchFamily="34" charset="0"/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334851" y="1392386"/>
            <a:ext cx="722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>
                <a:solidFill>
                  <a:srgbClr val="002060"/>
                </a:solidFill>
                <a:latin typeface="Baskerville Old Face" panose="02020602080505020303" pitchFamily="18" charset="0"/>
              </a:rPr>
              <a:t>A Csongrád-Csanád Vármegyei Rendőr-főkapitányság Bűnmegelőzési Osztályának tájékoztatója</a:t>
            </a:r>
          </a:p>
          <a:p>
            <a:endParaRPr lang="hu-HU" dirty="0"/>
          </a:p>
        </p:txBody>
      </p:sp>
      <p:sp>
        <p:nvSpPr>
          <p:cNvPr id="5" name="Szövegdoboz 4"/>
          <p:cNvSpPr txBox="1"/>
          <p:nvPr/>
        </p:nvSpPr>
        <p:spPr>
          <a:xfrm>
            <a:off x="572998" y="208452"/>
            <a:ext cx="1925503" cy="67710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0">
            <a:spAutoFit/>
          </a:bodyPr>
          <a:lstStyle/>
          <a:p>
            <a:r>
              <a:rPr lang="hu-HU" sz="2000" dirty="0" smtClean="0">
                <a:ln>
                  <a:solidFill>
                    <a:srgbClr val="22808A"/>
                  </a:solidFill>
                </a:ln>
                <a:solidFill>
                  <a:srgbClr val="002060"/>
                </a:solidFill>
                <a:latin typeface="Baskerville Old Face" panose="02020602080505020303" pitchFamily="18" charset="0"/>
              </a:rPr>
              <a:t>2025. december</a:t>
            </a:r>
          </a:p>
          <a:p>
            <a:endParaRPr lang="hu-HU" dirty="0">
              <a:ln>
                <a:solidFill>
                  <a:srgbClr val="22808A"/>
                </a:solidFill>
              </a:ln>
              <a:solidFill>
                <a:srgbClr val="002060"/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9" name="Kép 8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58" y="9859617"/>
            <a:ext cx="474255" cy="713964"/>
          </a:xfrm>
          <a:prstGeom prst="rect">
            <a:avLst/>
          </a:prstGeom>
        </p:spPr>
      </p:pic>
      <p:pic>
        <p:nvPicPr>
          <p:cNvPr id="10" name="Kép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876" y="10262043"/>
            <a:ext cx="1439545" cy="359164"/>
          </a:xfrm>
          <a:prstGeom prst="rect">
            <a:avLst/>
          </a:prstGeom>
        </p:spPr>
      </p:pic>
      <p:pic>
        <p:nvPicPr>
          <p:cNvPr id="19" name="Kép 1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993" y="9976844"/>
            <a:ext cx="431800" cy="431800"/>
          </a:xfrm>
          <a:prstGeom prst="rect">
            <a:avLst/>
          </a:prstGeom>
        </p:spPr>
      </p:pic>
      <p:pic>
        <p:nvPicPr>
          <p:cNvPr id="17" name="Kép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6334" y="185776"/>
            <a:ext cx="892778" cy="1206610"/>
          </a:xfrm>
          <a:prstGeom prst="rect">
            <a:avLst/>
          </a:prstGeom>
        </p:spPr>
      </p:pic>
      <p:sp>
        <p:nvSpPr>
          <p:cNvPr id="13" name="Szövegdoboz 2"/>
          <p:cNvSpPr txBox="1">
            <a:spLocks noChangeArrowheads="1"/>
          </p:cNvSpPr>
          <p:nvPr/>
        </p:nvSpPr>
        <p:spPr bwMode="auto">
          <a:xfrm>
            <a:off x="334851" y="2090387"/>
            <a:ext cx="6816942" cy="39539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hu-HU" sz="1800" b="1" dirty="0" smtClean="0">
                <a:ln w="11113" cap="flat" cmpd="sng" algn="ctr">
                  <a:solidFill>
                    <a:srgbClr val="C00000"/>
                  </a:solidFill>
                  <a:prstDash val="solid"/>
                  <a:round/>
                </a:ln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hu-HU" sz="1800" b="1" dirty="0" smtClean="0">
                <a:ln w="11113" cap="flat" cmpd="sng" algn="ctr">
                  <a:solidFill>
                    <a:srgbClr val="C00000"/>
                  </a:solidFill>
                  <a:prstDash val="solid"/>
                  <a:round/>
                </a:ln>
                <a:solidFill>
                  <a:srgbClr val="E51931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BIZTONSÁGOS </a:t>
            </a:r>
            <a:r>
              <a:rPr lang="hu-HU" sz="1800" b="1" dirty="0">
                <a:ln w="11113" cap="flat" cmpd="sng" algn="ctr">
                  <a:solidFill>
                    <a:srgbClr val="C00000"/>
                  </a:solidFill>
                  <a:prstDash val="solid"/>
                  <a:round/>
                </a:ln>
                <a:solidFill>
                  <a:srgbClr val="E51931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ÜNNEPEK         </a:t>
            </a:r>
            <a:r>
              <a:rPr lang="hu-HU" sz="1800" b="1" dirty="0" smtClean="0">
                <a:ln w="11113" cap="flat" cmpd="sng" algn="ctr">
                  <a:solidFill>
                    <a:srgbClr val="C00000"/>
                  </a:solidFill>
                  <a:prstDash val="solid"/>
                  <a:round/>
                </a:ln>
                <a:solidFill>
                  <a:srgbClr val="E51931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endParaRPr lang="hu-HU" sz="1100" dirty="0">
              <a:solidFill>
                <a:srgbClr val="E5193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15265" lvl="0" indent="-342900" algn="just">
              <a:spcAft>
                <a:spcPts val="0"/>
              </a:spcAft>
              <a:buSzPts val="2600"/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Forgalmas helyeken kiemelten figyeljenek értékeikre! </a:t>
            </a:r>
            <a:r>
              <a:rPr lang="hu-HU" sz="1400" b="1" dirty="0" smtClean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pénzt, iratot, mobiltelefont a kabát vagy táska bels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ő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zseb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ben, lehet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ő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 t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ö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bb helyen elosztva tartsák!</a:t>
            </a:r>
            <a:endParaRPr lang="hu-HU" sz="1200" dirty="0">
              <a:solidFill>
                <a:srgbClr val="116358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15265" lvl="0" indent="-342900" algn="just">
              <a:lnSpc>
                <a:spcPct val="105000"/>
              </a:lnSpc>
              <a:spcAft>
                <a:spcPts val="200"/>
              </a:spcAft>
              <a:buSzPts val="2600"/>
              <a:buFont typeface="Arial" panose="020B0604020202020204" pitchFamily="34" charset="0"/>
              <a:buChar char="•"/>
              <a:tabLst>
                <a:tab pos="6031230" algn="l"/>
              </a:tabLst>
            </a:pP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Parkoláskor gy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ő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ő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djenek meg </a:t>
            </a:r>
            <a:r>
              <a:rPr lang="hu-HU" sz="1400" b="1" dirty="0" smtClean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róla, 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hogy az autót megfelel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ő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lez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rt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k! A gépjárm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ű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felt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ö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sek elker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ü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rdek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 látható helyen ne hagyjanak semmilyen értéket a kocsiban! </a:t>
            </a:r>
            <a:endParaRPr lang="hu-HU" sz="1200" dirty="0">
              <a:solidFill>
                <a:srgbClr val="116358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215265" lvl="0" indent="-342900" algn="just">
              <a:lnSpc>
                <a:spcPct val="105000"/>
              </a:lnSpc>
              <a:spcAft>
                <a:spcPts val="200"/>
              </a:spcAft>
              <a:buSzPts val="2600"/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 alkalmi lopások megelőzésére vásárláskor ne tegyék a kab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tot, t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sk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t, p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nzt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rc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 a pultra, ne hagyják azokat a bev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rl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ó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kocsiban vagy kos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rban! </a:t>
            </a:r>
            <a:endParaRPr lang="hu-HU" sz="1100" dirty="0">
              <a:solidFill>
                <a:srgbClr val="116358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15265" lvl="0" indent="-342900" algn="just">
              <a:lnSpc>
                <a:spcPct val="105000"/>
              </a:lnSpc>
              <a:spcAft>
                <a:spcPts val="200"/>
              </a:spcAft>
              <a:buSzPts val="2600"/>
              <a:buFont typeface="Arial" panose="020B0604020202020204" pitchFamily="34" charset="0"/>
              <a:buChar char="•"/>
            </a:pP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 étteremben, kávézóban, vagy várakozás közben a földre letett csomagra, bevásárlótáskára is érdemes fokozottan ügyelni!</a:t>
            </a:r>
            <a:endParaRPr lang="hu-HU" sz="1100" dirty="0">
              <a:solidFill>
                <a:srgbClr val="116358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15265" lvl="0" indent="-342900" algn="just">
              <a:lnSpc>
                <a:spcPct val="115000"/>
              </a:lnSpc>
              <a:spcAft>
                <a:spcPts val="0"/>
              </a:spcAft>
              <a:buSzPts val="2600"/>
              <a:buFont typeface="Arial" panose="020B0604020202020204" pitchFamily="34" charset="0"/>
              <a:buChar char="•"/>
              <a:tabLst>
                <a:tab pos="540385" algn="l"/>
              </a:tabLst>
            </a:pPr>
            <a:r>
              <a:rPr lang="hu-HU" sz="1400" b="1" dirty="0" smtClean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Házalóktól 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lehet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ő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leg ne vegyenek semmit, mert nem biztos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hogy olyan terméket és min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ő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kapnak, </a:t>
            </a:r>
            <a:r>
              <a:rPr lang="hu-HU" sz="1400" b="1" dirty="0" smtClean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amelyet 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szeretn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nek, </a:t>
            </a:r>
            <a:r>
              <a:rPr lang="hu-HU" sz="1400" b="1" dirty="0" smtClean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és </a:t>
            </a:r>
            <a:r>
              <a:rPr lang="hu-HU" sz="1400" b="1" dirty="0" smtClean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garancia 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sem jár az ilyen áruhoz! </a:t>
            </a:r>
            <a:endParaRPr lang="hu-HU" sz="1100" dirty="0">
              <a:solidFill>
                <a:srgbClr val="116358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304800" lvl="0" indent="-342900" algn="just">
              <a:lnSpc>
                <a:spcPct val="115000"/>
              </a:lnSpc>
              <a:spcAft>
                <a:spcPts val="0"/>
              </a:spcAft>
              <a:buSzPts val="2600"/>
              <a:buFont typeface="Arial" panose="020B0604020202020204" pitchFamily="34" charset="0"/>
              <a:buChar char="•"/>
              <a:tabLst>
                <a:tab pos="270510" algn="l"/>
                <a:tab pos="540385" algn="l"/>
                <a:tab pos="5130800" algn="l"/>
              </a:tabLst>
            </a:pPr>
            <a:r>
              <a:rPr lang="hu-HU" sz="1400" b="1" dirty="0" smtClean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 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 ünnepek idején az ingatlan hosszabb id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ő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 fel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ü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gyelet n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lk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ü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 marad, k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rjenek meg egy megb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í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zhat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ó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szem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é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lyt, hogy rendszeresen ellen</a:t>
            </a:r>
            <a:r>
              <a:rPr lang="hu-HU" sz="1400" b="1" dirty="0">
                <a:solidFill>
                  <a:srgbClr val="116358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Cambria" panose="02040503050406030204" pitchFamily="18" charset="0"/>
              </a:rPr>
              <a:t>ő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rizze a lak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st, 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ü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í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tse a postal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Footlight MT Light" panose="0204060206030A020304" pitchFamily="18" charset="0"/>
              </a:rPr>
              <a:t>á</a:t>
            </a:r>
            <a:r>
              <a:rPr lang="hu-HU" sz="1400" b="1" dirty="0">
                <a:solidFill>
                  <a:srgbClr val="116358"/>
                </a:solidFill>
                <a:effectLst/>
                <a:latin typeface="Footlight MT Light" panose="0204060206030A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t!</a:t>
            </a:r>
            <a:r>
              <a:rPr lang="hu-HU" sz="1400" dirty="0">
                <a:solidFill>
                  <a:srgbClr val="116358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hu-HU" sz="1100" dirty="0">
              <a:solidFill>
                <a:srgbClr val="116358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zövegdoboz 2"/>
          <p:cNvSpPr txBox="1"/>
          <p:nvPr/>
        </p:nvSpPr>
        <p:spPr>
          <a:xfrm>
            <a:off x="451985" y="9619688"/>
            <a:ext cx="6867525" cy="642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Bűncselekmény észlelésekor hívják a </a:t>
            </a:r>
            <a:r>
              <a:rPr lang="hu-HU" sz="1600" b="1" i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112 </a:t>
            </a:r>
            <a:r>
              <a:rPr lang="hu-HU" sz="1600" b="1" i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vagy a 107 </a:t>
            </a:r>
            <a:r>
              <a:rPr lang="hu-HU" sz="1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telefonszámot!</a:t>
            </a:r>
            <a:endParaRPr lang="hu-HU" sz="1600" b="1" spc="100" dirty="0" smtClean="0">
              <a:solidFill>
                <a:srgbClr val="002060"/>
              </a:solidFill>
              <a:latin typeface="Palatino Linotype" panose="020405020505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hu-HU" sz="1600" b="1" spc="100" dirty="0" smtClean="0">
                <a:solidFill>
                  <a:srgbClr val="00206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EGÉSZ </a:t>
            </a:r>
            <a:r>
              <a:rPr lang="hu-HU" sz="1600" b="1" spc="100" dirty="0">
                <a:solidFill>
                  <a:srgbClr val="002060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ÉVBEN AZ ÖNÖK BIZTONSÁGÁÉRT!</a:t>
            </a:r>
            <a:endParaRPr lang="hu-H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114" y="6000608"/>
            <a:ext cx="6030880" cy="3490553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152400" y="15240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04800" y="304800"/>
            <a:ext cx="75596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sp>
        <p:nvSpPr>
          <p:cNvPr id="20" name="Freeform 3"/>
          <p:cNvSpPr/>
          <p:nvPr/>
        </p:nvSpPr>
        <p:spPr>
          <a:xfrm flipH="1">
            <a:off x="5596172" y="1678327"/>
            <a:ext cx="1759559" cy="8181289"/>
          </a:xfrm>
          <a:custGeom>
            <a:avLst/>
            <a:gdLst/>
            <a:ahLst/>
            <a:cxnLst/>
            <a:rect l="l" t="t" r="r" b="b"/>
            <a:pathLst>
              <a:path w="1759559" h="3623287">
                <a:moveTo>
                  <a:pt x="1759558" y="0"/>
                </a:moveTo>
                <a:lnTo>
                  <a:pt x="0" y="0"/>
                </a:lnTo>
                <a:lnTo>
                  <a:pt x="0" y="3623286"/>
                </a:lnTo>
                <a:lnTo>
                  <a:pt x="1759558" y="3623286"/>
                </a:lnTo>
                <a:lnTo>
                  <a:pt x="1759558" y="0"/>
                </a:lnTo>
                <a:close/>
              </a:path>
            </a:pathLst>
          </a:custGeom>
          <a:blipFill>
            <a:blip r:embed="rId7"/>
            <a:stretch>
              <a:fillRect r="-100000"/>
            </a:stretch>
          </a:blipFill>
        </p:spPr>
      </p:sp>
      <p:sp>
        <p:nvSpPr>
          <p:cNvPr id="21" name="Freeform 2"/>
          <p:cNvSpPr/>
          <p:nvPr/>
        </p:nvSpPr>
        <p:spPr>
          <a:xfrm>
            <a:off x="53377" y="1488865"/>
            <a:ext cx="1759559" cy="8370751"/>
          </a:xfrm>
          <a:custGeom>
            <a:avLst/>
            <a:gdLst/>
            <a:ahLst/>
            <a:cxnLst/>
            <a:rect l="l" t="t" r="r" b="b"/>
            <a:pathLst>
              <a:path w="1759559" h="3623287">
                <a:moveTo>
                  <a:pt x="0" y="0"/>
                </a:moveTo>
                <a:lnTo>
                  <a:pt x="1759559" y="0"/>
                </a:lnTo>
                <a:lnTo>
                  <a:pt x="1759559" y="3623286"/>
                </a:lnTo>
                <a:lnTo>
                  <a:pt x="0" y="3623286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r="-100000"/>
            </a:stretch>
          </a:blipFill>
        </p:spPr>
      </p:sp>
    </p:spTree>
    <p:extLst>
      <p:ext uri="{BB962C8B-B14F-4D97-AF65-F5344CB8AC3E}">
        <p14:creationId xmlns:p14="http://schemas.microsoft.com/office/powerpoint/2010/main" val="247814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</TotalTime>
  <Words>178</Words>
  <Application>Microsoft Office PowerPoint</Application>
  <PresentationFormat>Egyéni</PresentationFormat>
  <Paragraphs>12</Paragraphs>
  <Slides>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10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</vt:i4>
      </vt:variant>
    </vt:vector>
  </HeadingPairs>
  <TitlesOfParts>
    <vt:vector size="12" baseType="lpstr">
      <vt:lpstr>Arial</vt:lpstr>
      <vt:lpstr>Baskerville Old Face</vt:lpstr>
      <vt:lpstr>Berlin Sans FB Demi</vt:lpstr>
      <vt:lpstr>Calibri</vt:lpstr>
      <vt:lpstr>Calibri Light</vt:lpstr>
      <vt:lpstr>Cambria</vt:lpstr>
      <vt:lpstr>Comic Sans MS</vt:lpstr>
      <vt:lpstr>Footlight MT Light</vt:lpstr>
      <vt:lpstr>Palatino Linotype</vt:lpstr>
      <vt:lpstr>Times New Roman</vt:lpstr>
      <vt:lpstr>Office-téma</vt:lpstr>
      <vt:lpstr>PoliceMail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PoliceMail</dc:title>
  <dc:creator>Gál-Verebélyi Beáta</dc:creator>
  <cp:lastModifiedBy>Gál-Verebélyi Beáta</cp:lastModifiedBy>
  <cp:revision>23</cp:revision>
  <dcterms:created xsi:type="dcterms:W3CDTF">2023-05-24T07:31:22Z</dcterms:created>
  <dcterms:modified xsi:type="dcterms:W3CDTF">2025-12-16T13:39:17Z</dcterms:modified>
</cp:coreProperties>
</file>