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23000">
              <a:schemeClr val="accent4">
                <a:lumMod val="40000"/>
                <a:lumOff val="60000"/>
              </a:schemeClr>
            </a:gs>
            <a:gs pos="64000">
              <a:schemeClr val="accent6">
                <a:lumMod val="40000"/>
                <a:lumOff val="60000"/>
              </a:schemeClr>
            </a:gs>
            <a:gs pos="85000">
              <a:srgbClr val="C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312985" y="251305"/>
            <a:ext cx="9144000" cy="912499"/>
          </a:xfrm>
        </p:spPr>
        <p:txBody>
          <a:bodyPr>
            <a:noAutofit/>
          </a:bodyPr>
          <a:lstStyle/>
          <a:p>
            <a:r>
              <a:rPr lang="hu-HU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Függőségek</a:t>
            </a:r>
            <a:endParaRPr lang="hu-HU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947" y="1163804"/>
            <a:ext cx="8521009" cy="5680672"/>
          </a:xfrm>
          <a:prstGeom prst="rect">
            <a:avLst/>
          </a:prstGeom>
          <a:effectLst>
            <a:softEdge rad="254000"/>
          </a:effectLst>
        </p:spPr>
      </p:pic>
    </p:spTree>
    <p:extLst>
      <p:ext uri="{BB962C8B-B14F-4D97-AF65-F5344CB8AC3E}">
        <p14:creationId xmlns:p14="http://schemas.microsoft.com/office/powerpoint/2010/main" val="206605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56219" y="170580"/>
            <a:ext cx="10515600" cy="707537"/>
          </a:xfrm>
        </p:spPr>
        <p:txBody>
          <a:bodyPr>
            <a:noAutofit/>
          </a:bodyPr>
          <a:lstStyle/>
          <a:p>
            <a:pPr algn="ctr"/>
            <a:r>
              <a:rPr lang="hu-H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 a függőség?</a:t>
            </a:r>
            <a:endParaRPr lang="hu-H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9884" y="994255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hu-HU" dirty="0" smtClean="0"/>
              <a:t>„</a:t>
            </a:r>
            <a:r>
              <a:rPr lang="hu-HU" dirty="0" err="1" smtClean="0"/>
              <a:t>Addikciónak</a:t>
            </a:r>
            <a:r>
              <a:rPr lang="hu-HU" dirty="0" smtClean="0"/>
              <a:t> </a:t>
            </a:r>
            <a:r>
              <a:rPr lang="hu-HU" dirty="0"/>
              <a:t>vagy </a:t>
            </a:r>
            <a:r>
              <a:rPr lang="hu-HU" dirty="0" err="1"/>
              <a:t>szenvedélybetegségnek</a:t>
            </a:r>
            <a:r>
              <a:rPr lang="hu-HU" dirty="0"/>
              <a:t> azokat a </a:t>
            </a:r>
            <a:r>
              <a:rPr lang="hu-HU" b="1" dirty="0" err="1"/>
              <a:t>viselkedésformá</a:t>
            </a:r>
            <a:r>
              <a:rPr lang="hu-HU" dirty="0" err="1"/>
              <a:t>kat</a:t>
            </a:r>
            <a:r>
              <a:rPr lang="hu-HU" dirty="0"/>
              <a:t> </a:t>
            </a:r>
            <a:r>
              <a:rPr lang="hu-HU" dirty="0" err="1"/>
              <a:t>nevezzük</a:t>
            </a:r>
            <a:r>
              <a:rPr lang="hu-HU" dirty="0"/>
              <a:t>, </a:t>
            </a:r>
            <a:r>
              <a:rPr lang="hu-HU" b="1" dirty="0"/>
              <a:t>amelyek </a:t>
            </a:r>
            <a:r>
              <a:rPr lang="hu-HU" b="1" dirty="0" err="1"/>
              <a:t>fölött</a:t>
            </a:r>
            <a:r>
              <a:rPr lang="hu-HU" b="1" dirty="0"/>
              <a:t> </a:t>
            </a:r>
            <a:r>
              <a:rPr lang="hu-HU" dirty="0"/>
              <a:t>a </a:t>
            </a:r>
            <a:r>
              <a:rPr lang="hu-HU" dirty="0" err="1"/>
              <a:t>személy</a:t>
            </a:r>
            <a:r>
              <a:rPr lang="hu-HU" dirty="0"/>
              <a:t> </a:t>
            </a:r>
            <a:r>
              <a:rPr lang="hu-HU" b="1" dirty="0" err="1"/>
              <a:t>képtelen</a:t>
            </a:r>
            <a:r>
              <a:rPr lang="hu-HU" b="1" dirty="0"/>
              <a:t> kontrollt gyakorolni</a:t>
            </a:r>
            <a:r>
              <a:rPr lang="hu-HU" dirty="0"/>
              <a:t>, s </a:t>
            </a:r>
            <a:r>
              <a:rPr lang="hu-HU" dirty="0" err="1"/>
              <a:t>ezért</a:t>
            </a:r>
            <a:r>
              <a:rPr lang="hu-HU" dirty="0"/>
              <a:t> ezeket </a:t>
            </a:r>
            <a:r>
              <a:rPr lang="hu-HU" dirty="0" err="1"/>
              <a:t>kényszeresen</a:t>
            </a:r>
            <a:r>
              <a:rPr lang="hu-HU" dirty="0"/>
              <a:t> </a:t>
            </a:r>
            <a:r>
              <a:rPr lang="hu-HU" b="1" dirty="0" err="1"/>
              <a:t>újra</a:t>
            </a:r>
            <a:r>
              <a:rPr lang="hu-HU" b="1" dirty="0"/>
              <a:t> </a:t>
            </a:r>
            <a:r>
              <a:rPr lang="hu-HU" b="1" dirty="0" err="1"/>
              <a:t>és</a:t>
            </a:r>
            <a:r>
              <a:rPr lang="hu-HU" b="1" dirty="0"/>
              <a:t> </a:t>
            </a:r>
            <a:r>
              <a:rPr lang="hu-HU" b="1" dirty="0" err="1"/>
              <a:t>újra</a:t>
            </a:r>
            <a:r>
              <a:rPr lang="hu-HU" b="1" dirty="0"/>
              <a:t> </a:t>
            </a:r>
            <a:r>
              <a:rPr lang="hu-HU" b="1" dirty="0" err="1"/>
              <a:t>végrehajtja</a:t>
            </a:r>
            <a:r>
              <a:rPr lang="hu-HU" dirty="0"/>
              <a:t>, illetve amelyek a </a:t>
            </a:r>
            <a:r>
              <a:rPr lang="hu-HU" dirty="0" err="1"/>
              <a:t>személyre</a:t>
            </a:r>
            <a:r>
              <a:rPr lang="hu-HU" dirty="0"/>
              <a:t> – </a:t>
            </a:r>
            <a:r>
              <a:rPr lang="hu-HU" dirty="0" err="1"/>
              <a:t>és</a:t>
            </a:r>
            <a:r>
              <a:rPr lang="hu-HU" dirty="0"/>
              <a:t> </a:t>
            </a:r>
            <a:r>
              <a:rPr lang="hu-HU" dirty="0" err="1"/>
              <a:t>többnyire</a:t>
            </a:r>
            <a:r>
              <a:rPr lang="hu-HU" dirty="0"/>
              <a:t> a </a:t>
            </a:r>
            <a:r>
              <a:rPr lang="hu-HU" dirty="0" err="1"/>
              <a:t>környezetére</a:t>
            </a:r>
            <a:r>
              <a:rPr lang="hu-HU" dirty="0"/>
              <a:t> is </a:t>
            </a:r>
            <a:r>
              <a:rPr lang="hu-HU" b="1" dirty="0"/>
              <a:t>– </a:t>
            </a:r>
            <a:r>
              <a:rPr lang="hu-HU" b="1" dirty="0" err="1"/>
              <a:t>káros</a:t>
            </a:r>
            <a:r>
              <a:rPr lang="hu-HU" b="1" dirty="0"/>
              <a:t> </a:t>
            </a:r>
            <a:r>
              <a:rPr lang="hu-HU" b="1" dirty="0" err="1"/>
              <a:t>következményekkel</a:t>
            </a:r>
            <a:r>
              <a:rPr lang="hu-HU" b="1" dirty="0"/>
              <a:t> </a:t>
            </a:r>
            <a:r>
              <a:rPr lang="hu-HU" b="1" dirty="0" err="1"/>
              <a:t>járnak</a:t>
            </a:r>
            <a:r>
              <a:rPr lang="hu-HU" dirty="0"/>
              <a:t>.” </a:t>
            </a:r>
            <a:endParaRPr lang="hu-HU" dirty="0" smtClean="0"/>
          </a:p>
          <a:p>
            <a:pPr algn="just"/>
            <a:r>
              <a:rPr lang="hu-HU" sz="1400" dirty="0" err="1" smtClean="0"/>
              <a:t>Demetrovics</a:t>
            </a:r>
            <a:r>
              <a:rPr lang="hu-HU" sz="1400" dirty="0" smtClean="0"/>
              <a:t> Zsolt </a:t>
            </a:r>
            <a:r>
              <a:rPr lang="hu-HU" sz="1400" dirty="0" err="1" smtClean="0"/>
              <a:t>addiktológus</a:t>
            </a:r>
            <a:endParaRPr lang="hu-HU" sz="1400" dirty="0"/>
          </a:p>
        </p:txBody>
      </p:sp>
      <p:sp>
        <p:nvSpPr>
          <p:cNvPr id="4" name="Téglalap 3"/>
          <p:cNvSpPr/>
          <p:nvPr/>
        </p:nvSpPr>
        <p:spPr>
          <a:xfrm rot="20287105">
            <a:off x="5298699" y="1243166"/>
            <a:ext cx="6096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hu-HU" dirty="0"/>
              <a:t>„a szenvedélybetegek számára </a:t>
            </a:r>
            <a:r>
              <a:rPr lang="hu-HU" b="1" dirty="0"/>
              <a:t>az öröm</a:t>
            </a:r>
            <a:r>
              <a:rPr lang="hu-HU" dirty="0"/>
              <a:t>, boldogság, eufória, kielégülés állapotának kizárólagos </a:t>
            </a:r>
            <a:r>
              <a:rPr lang="hu-HU" b="1" dirty="0"/>
              <a:t>forrása egy </a:t>
            </a:r>
            <a:r>
              <a:rPr lang="hu-HU" dirty="0"/>
              <a:t>fókuszált </a:t>
            </a:r>
            <a:r>
              <a:rPr lang="hu-HU" b="1" dirty="0"/>
              <a:t>tevékenységre szűkül</a:t>
            </a:r>
            <a:r>
              <a:rPr lang="hu-HU" dirty="0"/>
              <a:t>, élete ettől függ…”. </a:t>
            </a:r>
            <a:r>
              <a:rPr lang="hu-HU" sz="1400" dirty="0"/>
              <a:t>Kasza Zsuzsanna klinikai </a:t>
            </a:r>
            <a:r>
              <a:rPr lang="hu-HU" sz="1400" dirty="0" smtClean="0"/>
              <a:t>szakpszichológus</a:t>
            </a:r>
            <a:endParaRPr lang="hu-HU" sz="1400" dirty="0"/>
          </a:p>
        </p:txBody>
      </p:sp>
      <p:sp>
        <p:nvSpPr>
          <p:cNvPr id="5" name="Téglalap 4"/>
          <p:cNvSpPr/>
          <p:nvPr/>
        </p:nvSpPr>
        <p:spPr>
          <a:xfrm>
            <a:off x="2600532" y="3913065"/>
            <a:ext cx="656600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Függőség (</a:t>
            </a:r>
            <a:r>
              <a:rPr lang="hu-H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addikció</a:t>
            </a:r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 </a:t>
            </a:r>
            <a:r>
              <a:rPr lang="hu-HU" sz="2000" dirty="0" smtClean="0"/>
              <a:t>Egy </a:t>
            </a:r>
            <a:r>
              <a:rPr lang="hu-HU" sz="2000" dirty="0"/>
              <a:t>kizárólagos viselkedés folyamatos </a:t>
            </a:r>
            <a:r>
              <a:rPr lang="hu-HU" sz="2000" dirty="0" smtClean="0"/>
              <a:t>ismétlése </a:t>
            </a:r>
            <a:r>
              <a:rPr lang="hu-HU" sz="2000" dirty="0"/>
              <a:t>és a cselekvés feletti </a:t>
            </a:r>
            <a:r>
              <a:rPr lang="hu-HU" sz="2000" dirty="0" smtClean="0"/>
              <a:t>kontrollvesztés. </a:t>
            </a:r>
            <a:r>
              <a:rPr lang="hu-HU" sz="2000" dirty="0"/>
              <a:t>Fontos klinikai diagnosztikai kritérium, hogy a személy </a:t>
            </a:r>
            <a:r>
              <a:rPr lang="hu-HU" sz="2000" b="1" dirty="0"/>
              <a:t>életminősége, </a:t>
            </a:r>
            <a:r>
              <a:rPr lang="hu-HU" sz="2000" dirty="0"/>
              <a:t>működése </a:t>
            </a:r>
            <a:r>
              <a:rPr lang="hu-HU" sz="2000" b="1" dirty="0"/>
              <a:t>romlik </a:t>
            </a:r>
            <a:r>
              <a:rPr lang="hu-HU" sz="2000" dirty="0"/>
              <a:t>az adott tevékenység miatt.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53769" y="3656727"/>
            <a:ext cx="1504315" cy="1811215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34" y="3744565"/>
            <a:ext cx="1893277" cy="1279934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6231">
            <a:off x="958369" y="5182356"/>
            <a:ext cx="2198078" cy="1465385"/>
          </a:xfrm>
          <a:prstGeom prst="rect">
            <a:avLst/>
          </a:prstGeom>
          <a:effectLst>
            <a:softEdge rad="190500"/>
          </a:effectLst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909" y="3102231"/>
            <a:ext cx="1207477" cy="1811215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770" y="5177888"/>
            <a:ext cx="2710709" cy="1719606"/>
          </a:xfrm>
          <a:prstGeom prst="rect">
            <a:avLst/>
          </a:prstGeom>
          <a:effectLst>
            <a:softEdge rad="381000"/>
          </a:effectLst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479" y="5177888"/>
            <a:ext cx="3957111" cy="1690016"/>
          </a:xfrm>
          <a:prstGeom prst="rect">
            <a:avLst/>
          </a:prstGeom>
          <a:effectLst>
            <a:softEdge rad="330200"/>
          </a:effectLst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025" y="2634163"/>
            <a:ext cx="3530955" cy="1368245"/>
          </a:xfrm>
          <a:prstGeom prst="rect">
            <a:avLst/>
          </a:prstGeom>
          <a:effectLst>
            <a:softEdge rad="139700"/>
          </a:effectLst>
        </p:spPr>
      </p:pic>
      <p:sp>
        <p:nvSpPr>
          <p:cNvPr id="13" name="Szövegdoboz 12"/>
          <p:cNvSpPr txBox="1"/>
          <p:nvPr/>
        </p:nvSpPr>
        <p:spPr>
          <a:xfrm>
            <a:off x="1366545" y="3124501"/>
            <a:ext cx="944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játék</a:t>
            </a:r>
            <a:endParaRPr lang="hu-HU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 rot="20630227">
            <a:off x="144060" y="4669488"/>
            <a:ext cx="20746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é</a:t>
            </a:r>
            <a:r>
              <a:rPr lang="hu-HU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desség, étel</a:t>
            </a:r>
            <a:endParaRPr lang="hu-HU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236874" y="6162624"/>
            <a:ext cx="83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drog</a:t>
            </a:r>
            <a:endParaRPr lang="hu-HU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3447156" y="5734597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társ</a:t>
            </a:r>
            <a:endParaRPr lang="hu-HU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Szövegdoboz 16"/>
          <p:cNvSpPr txBox="1"/>
          <p:nvPr/>
        </p:nvSpPr>
        <p:spPr>
          <a:xfrm rot="21118726">
            <a:off x="10393906" y="5792350"/>
            <a:ext cx="1367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internet</a:t>
            </a:r>
            <a:endParaRPr lang="hu-HU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10763734" y="3226646"/>
            <a:ext cx="1180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alkohol</a:t>
            </a:r>
            <a:endParaRPr lang="hu-HU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Szövegdoboz 18"/>
          <p:cNvSpPr txBox="1"/>
          <p:nvPr/>
        </p:nvSpPr>
        <p:spPr>
          <a:xfrm rot="21097209">
            <a:off x="8213487" y="3204153"/>
            <a:ext cx="848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szex</a:t>
            </a:r>
            <a:endParaRPr lang="hu-HU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" name="Kép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482" y="1321332"/>
            <a:ext cx="2330263" cy="1667595"/>
          </a:xfrm>
          <a:prstGeom prst="rect">
            <a:avLst/>
          </a:prstGeom>
          <a:effectLst>
            <a:softEdge rad="266700"/>
          </a:effectLst>
        </p:spPr>
      </p:pic>
      <p:sp>
        <p:nvSpPr>
          <p:cNvPr id="21" name="Szövegdoboz 20"/>
          <p:cNvSpPr txBox="1"/>
          <p:nvPr/>
        </p:nvSpPr>
        <p:spPr>
          <a:xfrm rot="21097209">
            <a:off x="8796181" y="1959913"/>
            <a:ext cx="1069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munka</a:t>
            </a:r>
            <a:endParaRPr lang="hu-HU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60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függőség kritériumai</a:t>
            </a:r>
            <a:endParaRPr lang="hu-H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929054" y="1690688"/>
            <a:ext cx="103338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 algn="just">
              <a:buFont typeface="Arial" panose="020B0604020202020204" pitchFamily="34" charset="0"/>
              <a:buChar char="•"/>
            </a:pPr>
            <a:r>
              <a:rPr lang="hu-HU" sz="2400" dirty="0"/>
              <a:t>Ha </a:t>
            </a:r>
            <a:r>
              <a:rPr lang="hu-HU" sz="2400" b="1" dirty="0">
                <a:solidFill>
                  <a:srgbClr val="C00000"/>
                </a:solidFill>
              </a:rPr>
              <a:t>folyamatos </a:t>
            </a:r>
            <a:r>
              <a:rPr lang="hu-HU" sz="2400" b="1" dirty="0" smtClean="0">
                <a:solidFill>
                  <a:srgbClr val="C00000"/>
                </a:solidFill>
              </a:rPr>
              <a:t>vágy </a:t>
            </a:r>
            <a:r>
              <a:rPr lang="hu-HU" sz="2400" b="1" dirty="0">
                <a:solidFill>
                  <a:srgbClr val="C00000"/>
                </a:solidFill>
              </a:rPr>
              <a:t>vagy viselkedéses </a:t>
            </a:r>
            <a:r>
              <a:rPr lang="hu-HU" sz="2400" b="1" dirty="0" smtClean="0">
                <a:solidFill>
                  <a:srgbClr val="C00000"/>
                </a:solidFill>
              </a:rPr>
              <a:t>kényszer </a:t>
            </a:r>
            <a:r>
              <a:rPr lang="hu-HU" sz="2400" dirty="0"/>
              <a:t>egy adott cselekvés végrehajtására.</a:t>
            </a:r>
          </a:p>
          <a:p>
            <a:pPr marL="176213" indent="-176213" algn="just">
              <a:buFont typeface="Arial" panose="020B0604020202020204" pitchFamily="34" charset="0"/>
              <a:buChar char="•"/>
            </a:pPr>
            <a:r>
              <a:rPr lang="hu-HU" sz="2400" dirty="0"/>
              <a:t>Ha az adott viselkedés </a:t>
            </a:r>
            <a:r>
              <a:rPr lang="hu-HU" sz="2400" b="1" dirty="0">
                <a:solidFill>
                  <a:srgbClr val="C00000"/>
                </a:solidFill>
              </a:rPr>
              <a:t>ciklikus, elvégzése előtt nő, utána </a:t>
            </a:r>
            <a:r>
              <a:rPr lang="hu-HU" sz="2400" dirty="0"/>
              <a:t>pedig </a:t>
            </a:r>
            <a:r>
              <a:rPr lang="hu-HU" sz="2400" b="1" dirty="0">
                <a:solidFill>
                  <a:srgbClr val="C00000"/>
                </a:solidFill>
              </a:rPr>
              <a:t>csökken a feszültség.</a:t>
            </a:r>
          </a:p>
          <a:p>
            <a:pPr marL="176213" indent="-176213" algn="just">
              <a:buFont typeface="Arial" panose="020B0604020202020204" pitchFamily="34" charset="0"/>
              <a:buChar char="•"/>
            </a:pPr>
            <a:r>
              <a:rPr lang="hu-HU" sz="2400" dirty="0"/>
              <a:t>Ha kialakult a tolerancia, </a:t>
            </a:r>
            <a:r>
              <a:rPr lang="hu-HU" sz="2400" b="1" dirty="0" smtClean="0">
                <a:solidFill>
                  <a:srgbClr val="C00000"/>
                </a:solidFill>
              </a:rPr>
              <a:t>hozzászokás</a:t>
            </a:r>
            <a:r>
              <a:rPr lang="hu-HU" sz="2400" dirty="0" smtClean="0"/>
              <a:t> alakult ki </a:t>
            </a:r>
            <a:r>
              <a:rPr lang="hu-HU" sz="2400" dirty="0"/>
              <a:t>az adott szer vagy viselkedés mennyiségéhez. Ennek következtében </a:t>
            </a:r>
            <a:r>
              <a:rPr lang="hu-HU" sz="2400" b="1" dirty="0">
                <a:solidFill>
                  <a:srgbClr val="C00000"/>
                </a:solidFill>
              </a:rPr>
              <a:t>egyre nagyobb dózisra van </a:t>
            </a:r>
            <a:r>
              <a:rPr lang="hu-HU" sz="2400" b="1" dirty="0" smtClean="0">
                <a:solidFill>
                  <a:srgbClr val="C00000"/>
                </a:solidFill>
              </a:rPr>
              <a:t>szükség</a:t>
            </a:r>
            <a:r>
              <a:rPr lang="hu-HU" sz="2400" dirty="0" smtClean="0"/>
              <a:t> </a:t>
            </a:r>
            <a:r>
              <a:rPr lang="hu-HU" sz="2400" dirty="0"/>
              <a:t>a kívánt feszültségcsökkentés és/vagy eufóriaérzés eléréséhez.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hu-HU" sz="2400" dirty="0" smtClean="0"/>
              <a:t> Ha </a:t>
            </a:r>
            <a:r>
              <a:rPr lang="hu-HU" sz="2400" b="1" dirty="0" err="1">
                <a:solidFill>
                  <a:srgbClr val="C00000"/>
                </a:solidFill>
              </a:rPr>
              <a:t>megvonásos</a:t>
            </a:r>
            <a:r>
              <a:rPr lang="hu-HU" sz="2400" b="1" dirty="0">
                <a:solidFill>
                  <a:srgbClr val="C00000"/>
                </a:solidFill>
              </a:rPr>
              <a:t> tünetek </a:t>
            </a:r>
            <a:r>
              <a:rPr lang="hu-HU" sz="2400" dirty="0"/>
              <a:t>jelentkeznek, akár testi, akár pszichés szinten.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hu-HU" sz="2400" dirty="0" smtClean="0"/>
              <a:t> </a:t>
            </a:r>
            <a:r>
              <a:rPr lang="hu-HU" sz="2400" b="1" dirty="0" smtClean="0">
                <a:solidFill>
                  <a:srgbClr val="C00000"/>
                </a:solidFill>
              </a:rPr>
              <a:t>Többszöri próbálkozás a leszokásra</a:t>
            </a:r>
            <a:r>
              <a:rPr lang="hu-HU" sz="2400" dirty="0" smtClean="0"/>
              <a:t>, </a:t>
            </a:r>
            <a:r>
              <a:rPr lang="hu-HU" sz="2400" dirty="0"/>
              <a:t>ám az mindig kudarcba fulladt.</a:t>
            </a:r>
          </a:p>
          <a:p>
            <a:pPr marL="176213" indent="-176213" algn="just">
              <a:buFont typeface="Arial" panose="020B0604020202020204" pitchFamily="34" charset="0"/>
              <a:buChar char="•"/>
            </a:pPr>
            <a:r>
              <a:rPr lang="hu-HU" sz="2400" dirty="0" smtClean="0"/>
              <a:t> Ha </a:t>
            </a:r>
            <a:r>
              <a:rPr lang="hu-HU" sz="2400" dirty="0"/>
              <a:t>nagyon sok időt </a:t>
            </a:r>
            <a:r>
              <a:rPr lang="hu-HU" sz="2400" dirty="0" smtClean="0"/>
              <a:t>fordít valaki </a:t>
            </a:r>
            <a:r>
              <a:rPr lang="hu-HU" sz="2400" dirty="0"/>
              <a:t>az adott tevékenységre, és emiatt </a:t>
            </a:r>
            <a:r>
              <a:rPr lang="hu-HU" sz="2400" b="1" dirty="0" smtClean="0">
                <a:solidFill>
                  <a:srgbClr val="C00000"/>
                </a:solidFill>
              </a:rPr>
              <a:t>hanyagol</a:t>
            </a:r>
            <a:r>
              <a:rPr lang="hu-HU" sz="2400" dirty="0" smtClean="0"/>
              <a:t> </a:t>
            </a:r>
            <a:r>
              <a:rPr lang="hu-HU" sz="2400" dirty="0"/>
              <a:t>bizonyos </a:t>
            </a:r>
            <a:r>
              <a:rPr lang="hu-HU" sz="2400" b="1" dirty="0">
                <a:solidFill>
                  <a:srgbClr val="C00000"/>
                </a:solidFill>
              </a:rPr>
              <a:t>fontosabb cselekvéseket</a:t>
            </a:r>
            <a:r>
              <a:rPr lang="hu-HU" sz="2400" dirty="0"/>
              <a:t>, feladatokat.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hu-HU" sz="2400" dirty="0" smtClean="0"/>
              <a:t> Ha </a:t>
            </a:r>
            <a:r>
              <a:rPr lang="hu-HU" sz="2400" dirty="0"/>
              <a:t>jelentősen </a:t>
            </a:r>
            <a:r>
              <a:rPr lang="hu-HU" sz="2400" b="1" dirty="0">
                <a:solidFill>
                  <a:srgbClr val="C00000"/>
                </a:solidFill>
              </a:rPr>
              <a:t>romlik az </a:t>
            </a:r>
            <a:r>
              <a:rPr lang="hu-HU" sz="2400" b="1" dirty="0" smtClean="0">
                <a:solidFill>
                  <a:srgbClr val="C00000"/>
                </a:solidFill>
              </a:rPr>
              <a:t>életminőség</a:t>
            </a:r>
            <a:r>
              <a:rPr lang="hu-HU" sz="2400" dirty="0" smtClean="0"/>
              <a:t>.  (</a:t>
            </a:r>
            <a:r>
              <a:rPr lang="hu-HU" dirty="0" err="1" smtClean="0"/>
              <a:t>Demetrovics</a:t>
            </a:r>
            <a:r>
              <a:rPr lang="hu-HU" dirty="0" smtClean="0"/>
              <a:t> Zsolt </a:t>
            </a:r>
            <a:r>
              <a:rPr lang="hu-HU" dirty="0" err="1" smtClean="0"/>
              <a:t>addiktológus</a:t>
            </a:r>
            <a:r>
              <a:rPr lang="hu-HU" dirty="0" smtClean="0"/>
              <a:t>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2116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7336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függőségek típusai</a:t>
            </a:r>
            <a:endParaRPr lang="hu-H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041973" y="1363239"/>
            <a:ext cx="637149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+mj-lt"/>
              <a:buAutoNum type="arabicPeriod"/>
            </a:pPr>
            <a:r>
              <a:rPr lang="hu-HU" sz="2400" dirty="0" smtClean="0"/>
              <a:t>  </a:t>
            </a:r>
            <a:r>
              <a:rPr lang="hu-HU" sz="2400" b="1" dirty="0" smtClean="0">
                <a:solidFill>
                  <a:srgbClr val="C00000"/>
                </a:solidFill>
              </a:rPr>
              <a:t>kémiai </a:t>
            </a:r>
            <a:r>
              <a:rPr lang="hu-HU" sz="2400" b="1" dirty="0">
                <a:solidFill>
                  <a:srgbClr val="C00000"/>
                </a:solidFill>
              </a:rPr>
              <a:t>anyagoktól </a:t>
            </a:r>
            <a:r>
              <a:rPr lang="hu-HU" sz="2400" dirty="0"/>
              <a:t>való függés (alkohol-, drog-, nikotinfüggőség</a:t>
            </a:r>
            <a:r>
              <a:rPr lang="hu-HU" sz="2400" dirty="0" smtClean="0"/>
              <a:t>)</a:t>
            </a:r>
          </a:p>
          <a:p>
            <a:pPr algn="just"/>
            <a:endParaRPr lang="hu-HU" sz="2400" dirty="0"/>
          </a:p>
          <a:p>
            <a:pPr algn="just"/>
            <a:r>
              <a:rPr lang="hu-HU" sz="2400" dirty="0" smtClean="0"/>
              <a:t>2. </a:t>
            </a:r>
            <a:r>
              <a:rPr lang="hu-HU" sz="2400" b="1" dirty="0" smtClean="0">
                <a:solidFill>
                  <a:srgbClr val="C00000"/>
                </a:solidFill>
              </a:rPr>
              <a:t>viselkedéses</a:t>
            </a:r>
            <a:r>
              <a:rPr lang="hu-HU" sz="2400" dirty="0" smtClean="0"/>
              <a:t> </a:t>
            </a:r>
            <a:r>
              <a:rPr lang="hu-HU" sz="2400" dirty="0"/>
              <a:t>vagy anyag nélküli függések (játékszenvedély, munkamánia, kóros vásárlás, kleptománia, internetfüggőség, stb</a:t>
            </a:r>
            <a:r>
              <a:rPr lang="hu-HU" sz="2400" dirty="0" smtClean="0"/>
              <a:t>.)</a:t>
            </a:r>
          </a:p>
          <a:p>
            <a:pPr algn="just"/>
            <a:endParaRPr lang="hu-HU" sz="2400" dirty="0"/>
          </a:p>
          <a:p>
            <a:pPr algn="just"/>
            <a:r>
              <a:rPr lang="hu-HU" sz="2400" dirty="0" smtClean="0"/>
              <a:t>3. </a:t>
            </a:r>
            <a:r>
              <a:rPr lang="hu-HU" sz="2400" b="1" dirty="0" smtClean="0">
                <a:solidFill>
                  <a:srgbClr val="C00000"/>
                </a:solidFill>
              </a:rPr>
              <a:t>emberektől</a:t>
            </a:r>
            <a:r>
              <a:rPr lang="hu-HU" sz="2400" dirty="0" smtClean="0"/>
              <a:t> </a:t>
            </a:r>
            <a:r>
              <a:rPr lang="hu-HU" sz="2400" dirty="0"/>
              <a:t>is függhetünk, szülő, tanár, barát, a leggyakoribb a társfüggőség, mikor függünk a partnerünktől, azt gondoljuk jobb egy rossz kapcsolatban, mint egyedül, félünk, hogy a létező kapcsolat nélkül nem érezzük jól magunkat, súlyosabb esetben nem is tudjuk értelmezni a létezést csak a partner </a:t>
            </a:r>
            <a:r>
              <a:rPr lang="hu-HU" sz="2400" dirty="0" smtClean="0"/>
              <a:t>függvényében</a:t>
            </a:r>
            <a:endParaRPr lang="hu-HU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2245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8954" y="51910"/>
            <a:ext cx="12063046" cy="1325563"/>
          </a:xfrm>
        </p:spPr>
        <p:txBody>
          <a:bodyPr>
            <a:noAutofit/>
          </a:bodyPr>
          <a:lstStyle/>
          <a:p>
            <a:pPr algn="ctr"/>
            <a:r>
              <a:rPr lang="hu-H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függőségek kialakulásának lelki háttere</a:t>
            </a:r>
            <a:endParaRPr lang="hu-H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63768" y="1377473"/>
            <a:ext cx="910883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400" dirty="0" smtClean="0"/>
              <a:t>A függőségek </a:t>
            </a:r>
            <a:r>
              <a:rPr lang="hu-HU" sz="2400" dirty="0"/>
              <a:t>kialakulásának hátterében mindig valamilyen, nem feltétlenül tudatos, de hosszú időn át fennálló </a:t>
            </a:r>
            <a:r>
              <a:rPr lang="hu-HU" sz="2400" b="1" dirty="0">
                <a:solidFill>
                  <a:srgbClr val="C00000"/>
                </a:solidFill>
              </a:rPr>
              <a:t>hiányérzet, diszkomfort, stressz </a:t>
            </a:r>
            <a:r>
              <a:rPr lang="hu-HU" sz="2400" dirty="0"/>
              <a:t>vagy </a:t>
            </a:r>
            <a:r>
              <a:rPr lang="hu-HU" sz="2400" b="1" dirty="0">
                <a:solidFill>
                  <a:srgbClr val="C00000"/>
                </a:solidFill>
              </a:rPr>
              <a:t>szorongás</a:t>
            </a:r>
            <a:r>
              <a:rPr lang="hu-HU" sz="2400" dirty="0"/>
              <a:t> áll. Valamilyen érzelmi deficit, amitől a jelenben nehéz elhinni, hogy értékes szeretni tudó és szerethető emberek vagyunk. Az egyén folyamatosan arra törekszik, hogy a hiányérzet okozta növekvő feszültséget valamilyen módon csökkentse, különben az érzelmi feszültség elviselhetetlen számára, úgy érzi megbolondul</a:t>
            </a:r>
            <a:r>
              <a:rPr lang="hu-HU" sz="2400" dirty="0" smtClean="0"/>
              <a:t>.</a:t>
            </a:r>
          </a:p>
          <a:p>
            <a:pPr algn="just"/>
            <a:r>
              <a:rPr lang="hu-HU" sz="2400" dirty="0"/>
              <a:t/>
            </a:r>
            <a:br>
              <a:rPr lang="hu-HU" sz="2400" dirty="0"/>
            </a:br>
            <a:r>
              <a:rPr lang="hu-HU" sz="2400" dirty="0"/>
              <a:t>Az anyag nélküli függőségeknél ugyanúgy ciklikus viselkedési sztereotípiákat figyelhetünk meg, mint a kémiai anyagoktól való függőség esetében</a:t>
            </a:r>
            <a:r>
              <a:rPr lang="hu-HU" sz="2400" dirty="0" smtClean="0"/>
              <a:t>:</a:t>
            </a:r>
          </a:p>
          <a:p>
            <a:pPr algn="just"/>
            <a:endParaRPr lang="hu-HU" sz="2400" dirty="0"/>
          </a:p>
        </p:txBody>
      </p:sp>
      <p:sp>
        <p:nvSpPr>
          <p:cNvPr id="5" name="Téglalap 4"/>
          <p:cNvSpPr/>
          <p:nvPr/>
        </p:nvSpPr>
        <p:spPr>
          <a:xfrm>
            <a:off x="128954" y="5988613"/>
            <a:ext cx="117054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Vágy &gt;&gt; Késztetés &gt;&gt; Növekvő feszültség &gt;&gt; Szenvedély megélése (pl. szerhasználat) &gt;&gt; Feszültség csökkenése.</a:t>
            </a:r>
          </a:p>
        </p:txBody>
      </p:sp>
    </p:spTree>
    <p:extLst>
      <p:ext uri="{BB962C8B-B14F-4D97-AF65-F5344CB8AC3E}">
        <p14:creationId xmlns:p14="http://schemas.microsoft.com/office/powerpoint/2010/main" val="111428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200304"/>
            <a:ext cx="10515600" cy="1076813"/>
          </a:xfrm>
        </p:spPr>
        <p:txBody>
          <a:bodyPr>
            <a:normAutofit/>
          </a:bodyPr>
          <a:lstStyle/>
          <a:p>
            <a:pPr algn="ctr"/>
            <a:r>
              <a:rPr lang="hu-H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Drogok fajtái</a:t>
            </a:r>
            <a:endParaRPr lang="hu-H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533400" y="1277117"/>
            <a:ext cx="1082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dirty="0" smtClean="0">
                <a:solidFill>
                  <a:srgbClr val="7030A0"/>
                </a:solidFill>
              </a:rPr>
              <a:t>A drog, mint gyűjtőfogalom: Olyan </a:t>
            </a:r>
            <a:r>
              <a:rPr lang="hu-HU" sz="2400" b="1" dirty="0">
                <a:solidFill>
                  <a:srgbClr val="7030A0"/>
                </a:solidFill>
              </a:rPr>
              <a:t>természetes vagy mesterséges anyag, amely az emberi szervezetbe kerülve a központi idegrendszerre hat, így megváltoztatva annak működését, funkcióit. </a:t>
            </a:r>
          </a:p>
        </p:txBody>
      </p:sp>
      <p:sp>
        <p:nvSpPr>
          <p:cNvPr id="4" name="Téglalap 3"/>
          <p:cNvSpPr/>
          <p:nvPr/>
        </p:nvSpPr>
        <p:spPr>
          <a:xfrm>
            <a:off x="319454" y="2681901"/>
            <a:ext cx="112482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/>
              <a:t>A drogok csoportosítása hagyományosan a pszichoaktív hatásjellegnek megfelelően történik, ami összefügg azzal, hogy az adott használó milyen célból </a:t>
            </a:r>
            <a:r>
              <a:rPr lang="hu-HU" sz="2000" dirty="0" smtClean="0"/>
              <a:t>használ </a:t>
            </a:r>
            <a:r>
              <a:rPr lang="hu-HU" sz="2000" dirty="0"/>
              <a:t>bizonyos szereket.</a:t>
            </a:r>
            <a:br>
              <a:rPr lang="hu-HU" sz="2000" dirty="0"/>
            </a:br>
            <a:r>
              <a:rPr lang="hu-HU" sz="2000" dirty="0" smtClean="0"/>
              <a:t>Ezalapján:</a:t>
            </a:r>
            <a:r>
              <a:rPr lang="hu-HU" sz="2000" dirty="0"/>
              <a:t/>
            </a:r>
            <a:br>
              <a:rPr lang="hu-HU" sz="2000" dirty="0"/>
            </a:br>
            <a:r>
              <a:rPr lang="hu-HU" sz="2000" dirty="0"/>
              <a:t>-    </a:t>
            </a:r>
            <a:r>
              <a:rPr lang="hu-HU" sz="2000" b="1" dirty="0"/>
              <a:t>Narkotikumok, </a:t>
            </a:r>
            <a:r>
              <a:rPr lang="hu-HU" sz="2000" b="1" dirty="0" err="1"/>
              <a:t>depresszánsok</a:t>
            </a:r>
            <a:r>
              <a:rPr lang="hu-HU" sz="2000" dirty="0"/>
              <a:t>, amik hatékony fájdalomcsillapítók, csökkentik a feszültségeket és oldják a szorongást, pl. alkohol, heroin, ópium, stb.</a:t>
            </a:r>
            <a:br>
              <a:rPr lang="hu-HU" sz="2000" dirty="0"/>
            </a:br>
            <a:r>
              <a:rPr lang="hu-HU" sz="2000" dirty="0"/>
              <a:t>-   </a:t>
            </a:r>
            <a:r>
              <a:rPr lang="hu-HU" sz="2000" b="1" dirty="0"/>
              <a:t> Stimulánsok, serkentőszerek</a:t>
            </a:r>
            <a:r>
              <a:rPr lang="hu-HU" sz="2000" dirty="0"/>
              <a:t>, amik fokozzák a szellemi, fizikai aktivitást és a teljesítőképességet pl. amfetamin, koffein, kokain, stb.</a:t>
            </a:r>
            <a:br>
              <a:rPr lang="hu-HU" sz="2000" dirty="0"/>
            </a:br>
            <a:r>
              <a:rPr lang="hu-HU" sz="2000" dirty="0"/>
              <a:t>-    </a:t>
            </a:r>
            <a:r>
              <a:rPr lang="hu-HU" sz="2000" b="1" dirty="0"/>
              <a:t>Hallucinogének vagy </a:t>
            </a:r>
            <a:r>
              <a:rPr lang="hu-HU" sz="2000" b="1" dirty="0" err="1"/>
              <a:t>pszichedelikumok</a:t>
            </a:r>
            <a:r>
              <a:rPr lang="hu-HU" sz="2000" dirty="0"/>
              <a:t> (tudattágítók), amik elfojtott tudattalan élmények megértését, spirituális csúcsélményeket okozhatnak, pl. DMT, LSD, </a:t>
            </a:r>
            <a:r>
              <a:rPr lang="hu-HU" sz="2000" dirty="0" err="1"/>
              <a:t>meszkalin</a:t>
            </a:r>
            <a:r>
              <a:rPr lang="hu-HU" sz="2000" dirty="0"/>
              <a:t>, </a:t>
            </a:r>
            <a:r>
              <a:rPr lang="hu-HU" sz="2000" dirty="0" err="1"/>
              <a:t>pszilocibin</a:t>
            </a:r>
            <a:r>
              <a:rPr lang="hu-HU" sz="2000" dirty="0"/>
              <a:t>, stb. </a:t>
            </a:r>
            <a:r>
              <a:rPr lang="hu-HU" sz="2000" dirty="0" smtClean="0"/>
              <a:t>Valójában ritkán </a:t>
            </a:r>
            <a:r>
              <a:rPr lang="hu-HU" sz="2000" dirty="0"/>
              <a:t>okoznak valódi hallucinációkat, sokkal inkább illúziókat vagy </a:t>
            </a:r>
            <a:r>
              <a:rPr lang="hu-HU" sz="2000" dirty="0" err="1"/>
              <a:t>pszeudohallucinációkat</a:t>
            </a:r>
            <a:r>
              <a:rPr lang="hu-HU" sz="2000" dirty="0"/>
              <a:t>.</a:t>
            </a:r>
            <a:br>
              <a:rPr lang="hu-HU" sz="2000" dirty="0"/>
            </a:br>
            <a:r>
              <a:rPr lang="hu-HU" sz="2000" dirty="0"/>
              <a:t>-    Valamint a vitatott besorolású vagy </a:t>
            </a:r>
            <a:r>
              <a:rPr lang="hu-HU" sz="2000" b="1" dirty="0"/>
              <a:t>összetett hatásmechanizmusú szerek</a:t>
            </a:r>
            <a:r>
              <a:rPr lang="hu-HU" sz="2000" dirty="0"/>
              <a:t>, pl. a leggyakrabban vidám </a:t>
            </a:r>
            <a:r>
              <a:rPr lang="hu-HU" sz="2000" dirty="0" err="1"/>
              <a:t>tompaságot</a:t>
            </a:r>
            <a:r>
              <a:rPr lang="hu-HU" sz="2000" dirty="0"/>
              <a:t> okozó </a:t>
            </a:r>
            <a:r>
              <a:rPr lang="hu-HU" sz="2000" dirty="0" err="1"/>
              <a:t>kannabinoidok</a:t>
            </a:r>
            <a:r>
              <a:rPr lang="hu-HU" sz="2000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98749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/>
        </p:nvSpPr>
        <p:spPr>
          <a:xfrm>
            <a:off x="677007" y="1930880"/>
            <a:ext cx="11139853" cy="1908215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30000">
                <a:schemeClr val="accent4">
                  <a:lumMod val="20000"/>
                  <a:lumOff val="80000"/>
                </a:schemeClr>
              </a:gs>
              <a:gs pos="69000">
                <a:schemeClr val="accent5">
                  <a:lumMod val="40000"/>
                  <a:lumOff val="60000"/>
                </a:schemeClr>
              </a:gs>
              <a:gs pos="97973">
                <a:schemeClr val="tx1"/>
              </a:gs>
              <a:gs pos="88000">
                <a:schemeClr val="accent5">
                  <a:lumMod val="75000"/>
                </a:schemeClr>
              </a:gs>
            </a:gsLst>
            <a:lin ang="5400000" scaled="1"/>
          </a:gradFill>
          <a:effectLst>
            <a:softEdge rad="0"/>
          </a:effectLst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Legális drog: </a:t>
            </a:r>
            <a:r>
              <a:rPr lang="hu-HU" sz="2000" dirty="0" smtClean="0"/>
              <a:t>olyan szerek, melynek gyártását, forgalmazását, tartását, ki-és behozatalát törvény nem tiltja vagy nem köti szigorú ellenőrzéshez (pl.kávé, tea, </a:t>
            </a:r>
            <a:r>
              <a:rPr lang="hu-HU" sz="2000" dirty="0" err="1" smtClean="0"/>
              <a:t>dohányárú</a:t>
            </a:r>
            <a:r>
              <a:rPr lang="hu-HU" sz="2000" dirty="0" smtClean="0"/>
              <a:t>, alkohol)</a:t>
            </a:r>
          </a:p>
          <a:p>
            <a:endParaRPr lang="hu-HU" sz="2000" dirty="0" smtClean="0"/>
          </a:p>
          <a:p>
            <a:r>
              <a:rPr lang="hu-HU" sz="2000" b="1" dirty="0" smtClean="0"/>
              <a:t>Illegális drogok: </a:t>
            </a:r>
            <a:r>
              <a:rPr lang="hu-HU" sz="2000" dirty="0" smtClean="0"/>
              <a:t>olyan szerek, melyeknek a gyártása, forgalmazása, ki- és behozatala, fogyasztása törvényileg tiltott vagy szigorú ellenőrzéshez kötött</a:t>
            </a:r>
          </a:p>
          <a:p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40583"/>
          </a:xfrm>
        </p:spPr>
        <p:txBody>
          <a:bodyPr>
            <a:normAutofit/>
          </a:bodyPr>
          <a:lstStyle/>
          <a:p>
            <a:pPr algn="ctr"/>
            <a:r>
              <a:rPr lang="hu-H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Fogalmak</a:t>
            </a:r>
            <a:endParaRPr lang="hu-H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77006" y="1101050"/>
            <a:ext cx="11139853" cy="8309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6000">
                <a:srgbClr val="FFC000"/>
              </a:gs>
              <a:gs pos="32000">
                <a:schemeClr val="accent5">
                  <a:lumMod val="60000"/>
                  <a:lumOff val="40000"/>
                </a:schemeClr>
              </a:gs>
              <a:gs pos="97973">
                <a:schemeClr val="accent4">
                  <a:lumMod val="60000"/>
                  <a:lumOff val="40000"/>
                </a:schemeClr>
              </a:gs>
              <a:gs pos="66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A </a:t>
            </a:r>
            <a:r>
              <a:rPr lang="hu-HU" sz="2400" b="1" dirty="0" smtClean="0"/>
              <a:t>kábítószer </a:t>
            </a:r>
            <a:r>
              <a:rPr lang="hu-HU" sz="2400" dirty="0" smtClean="0"/>
              <a:t>szigorúan véve egy jogi fogalom, amely azon kémiai anyagok körét fedi le, amelyek rajta vannak az illegális szerek listáján.</a:t>
            </a:r>
            <a:endParaRPr lang="hu-HU" sz="24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2250016" y="3791626"/>
            <a:ext cx="70262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b="1" u="sng" dirty="0" smtClean="0"/>
              <a:t>A Büntető </a:t>
            </a:r>
            <a:r>
              <a:rPr lang="hu-HU" sz="2200" b="1" u="sng" dirty="0"/>
              <a:t>T</a:t>
            </a:r>
            <a:r>
              <a:rPr lang="hu-HU" sz="2200" b="1" u="sng" dirty="0" smtClean="0"/>
              <a:t>örvénykönyvről szóló 2012.évi C. törvény (Btk.)</a:t>
            </a:r>
            <a:endParaRPr lang="hu-HU" sz="2200" b="1" u="sng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77005" y="4186998"/>
            <a:ext cx="1113985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176. §</a:t>
            </a:r>
            <a:r>
              <a:rPr kumimoji="0" lang="hu-HU" altLang="hu-H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(1) Aki kábítószert kínál, átad, forgalomba hoz, vagy azzal kereskedik, bűntett miatt két évtől nyolc évig terjedő szabadságvesztéssel büntetendő.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77007" y="5875032"/>
            <a:ext cx="1113985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178. §</a:t>
            </a:r>
            <a:r>
              <a:rPr kumimoji="0" lang="hu-HU" altLang="hu-H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(1) Aki kábítószert termeszt, előállít, megszerez, tart, az ország területére behoz, onnan kivisz, vagy azon átszállít, bűntett miatt egy évtől öt évig terjedő szabadságvesztéssel büntetendő</a:t>
            </a:r>
            <a:r>
              <a:rPr kumimoji="0" lang="hu-HU" altLang="hu-H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77005" y="4894884"/>
            <a:ext cx="1113985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2000" b="1" dirty="0"/>
              <a:t>176. </a:t>
            </a:r>
            <a:r>
              <a:rPr lang="hu-HU" altLang="hu-HU" sz="2000" b="1" dirty="0" smtClean="0"/>
              <a:t>§ </a:t>
            </a:r>
            <a:r>
              <a:rPr kumimoji="0" lang="hu-HU" altLang="hu-H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(6) Aki kábítószert fogyaszt, illetve csekély mennyiségű kábítószert fogyasztás céljából megszerez vagy tart, ha súlyosabb bűncselekmény nem valósul meg, vétség miatt két évig terjedő szabadságvesztéssel büntetendő.</a:t>
            </a:r>
          </a:p>
        </p:txBody>
      </p:sp>
    </p:spTree>
    <p:extLst>
      <p:ext uri="{BB962C8B-B14F-4D97-AF65-F5344CB8AC3E}">
        <p14:creationId xmlns:p14="http://schemas.microsoft.com/office/powerpoint/2010/main" val="310744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572</TotalTime>
  <Words>855</Words>
  <Application>Microsoft Office PowerPoint</Application>
  <PresentationFormat>Szélesvásznú</PresentationFormat>
  <Paragraphs>44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3" baseType="lpstr">
      <vt:lpstr>Arial</vt:lpstr>
      <vt:lpstr>Book Antiqua</vt:lpstr>
      <vt:lpstr>Calibri</vt:lpstr>
      <vt:lpstr>Calibri Light</vt:lpstr>
      <vt:lpstr>Comic Sans MS</vt:lpstr>
      <vt:lpstr>Office-téma</vt:lpstr>
      <vt:lpstr>Függőségek</vt:lpstr>
      <vt:lpstr>Mi a függőség?</vt:lpstr>
      <vt:lpstr>A függőség kritériumai</vt:lpstr>
      <vt:lpstr>A függőségek típusai</vt:lpstr>
      <vt:lpstr>A függőségek kialakulásának lelki háttere</vt:lpstr>
      <vt:lpstr>Drogok fajtái</vt:lpstr>
      <vt:lpstr>Fogalmak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Függőségek</dc:title>
  <dc:creator>Szabó Csilla</dc:creator>
  <cp:lastModifiedBy>Szabó Csilla</cp:lastModifiedBy>
  <cp:revision>30</cp:revision>
  <dcterms:created xsi:type="dcterms:W3CDTF">2023-03-08T11:10:52Z</dcterms:created>
  <dcterms:modified xsi:type="dcterms:W3CDTF">2025-04-29T06:30:45Z</dcterms:modified>
</cp:coreProperties>
</file>